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8" r:id="rId3"/>
    <p:sldId id="289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92" r:id="rId15"/>
    <p:sldId id="277" r:id="rId16"/>
    <p:sldId id="29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9/4/2020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TOT Workshop on IPE in Medical university &amp; allied universities in Mandalay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1D4EA-C5EC-4825-B8CA-5D2BE9322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145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9/4/2020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TOT Workshop on IPE in Medical university &amp; allied universities in Mandalay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B3595-BFF8-4E7A-8425-A07AACE40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9392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CB3595-BFF8-4E7A-8425-A07AACE4051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9/4/2020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 in Mandalay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10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43AF53D-AF9A-4D4E-BE33-C4FD2AAC71E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September 2-4, 2020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AE0579-920B-403A-B40F-F736E771B2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2475" y="1907977"/>
            <a:ext cx="10467975" cy="17649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solidFill>
                  <a:srgbClr val="FF0000"/>
                </a:solidFill>
              </a:rPr>
              <a:t>Challenges in Delivering </a:t>
            </a:r>
            <a:r>
              <a:rPr lang="en-US" sz="6600" b="1" dirty="0" smtClean="0">
                <a:solidFill>
                  <a:srgbClr val="FF0000"/>
                </a:solidFill>
              </a:rPr>
              <a:t>IPE in New Norms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AD9F29C-177E-448A-8B5A-4B7D0C892C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31210"/>
          </a:xfrm>
        </p:spPr>
        <p:txBody>
          <a:bodyPr>
            <a:noAutofit/>
          </a:bodyPr>
          <a:lstStyle/>
          <a:p>
            <a:r>
              <a:rPr lang="en-US" sz="3600" b="1" dirty="0"/>
              <a:t>Prof. Thein May Saw</a:t>
            </a:r>
          </a:p>
          <a:p>
            <a:r>
              <a:rPr lang="en-US" sz="3600" b="1" dirty="0"/>
              <a:t>Rector</a:t>
            </a:r>
          </a:p>
          <a:p>
            <a:r>
              <a:rPr lang="en-US" sz="3600" b="1" dirty="0"/>
              <a:t>University of </a:t>
            </a:r>
            <a:r>
              <a:rPr lang="en-US" sz="3600" b="1" dirty="0" smtClean="0"/>
              <a:t>Pharmacy </a:t>
            </a:r>
            <a:r>
              <a:rPr lang="en-US" sz="3600" b="1" dirty="0"/>
              <a:t>Mandalay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="" xmlns:a16="http://schemas.microsoft.com/office/drawing/2014/main" id="{6BE4F9C0-CDE3-4541-8BD9-7399B84744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68224" y="6309733"/>
            <a:ext cx="2901696" cy="333114"/>
          </a:xfrm>
        </p:spPr>
        <p:txBody>
          <a:bodyPr/>
          <a:lstStyle/>
          <a:p>
            <a:r>
              <a:rPr lang="en-US" sz="1600" smtClean="0"/>
              <a:t>September 2-4, 2020</a:t>
            </a:r>
            <a:endParaRPr lang="en-US" sz="1600" dirty="0"/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784EECB7-27F5-47A4-ABE0-69C15B0DE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3157" y="6356350"/>
            <a:ext cx="5006070" cy="365125"/>
          </a:xfrm>
        </p:spPr>
        <p:txBody>
          <a:bodyPr/>
          <a:lstStyle/>
          <a:p>
            <a:r>
              <a:rPr lang="en-US" sz="1200" smtClean="0"/>
              <a:t>TOT Workshop on IPE in Medical university &amp; allied universities, Mandalay  Department of HRH, MOHS, Myanmar</a:t>
            </a:r>
            <a:endParaRPr lang="en-US" sz="1200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76C0FB36-ACE5-4160-B25C-A7808B59F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43AF53D-AF9A-4D4E-BE33-C4FD2AAC71E8}" type="slidenum">
              <a:rPr lang="en-US" smtClean="0"/>
              <a:t>1</a:t>
            </a:fld>
            <a:endParaRPr lang="en-US" dirty="0"/>
          </a:p>
        </p:txBody>
      </p:sp>
      <p:pic>
        <p:nvPicPr>
          <p:cNvPr id="1032" name="Picture 24">
            <a:extLst>
              <a:ext uri="{FF2B5EF4-FFF2-40B4-BE49-F238E27FC236}">
                <a16:creationId xmlns="" xmlns:a16="http://schemas.microsoft.com/office/drawing/2014/main" id="{726D4C53-32DC-4762-A961-4D5F8ECDA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01" t="21442" r="24905" b="26891"/>
          <a:stretch>
            <a:fillRect/>
          </a:stretch>
        </p:blipFill>
        <p:spPr bwMode="auto">
          <a:xfrm>
            <a:off x="7533402" y="419099"/>
            <a:ext cx="885825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23">
            <a:extLst>
              <a:ext uri="{FF2B5EF4-FFF2-40B4-BE49-F238E27FC236}">
                <a16:creationId xmlns="" xmlns:a16="http://schemas.microsoft.com/office/drawing/2014/main" id="{A6BCF5D3-B31C-447A-9826-4F8A318AD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553" y="466725"/>
            <a:ext cx="733425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22" descr="Description: http://www.ummdy.gov.mm/Media/Images/UMMDY100x124logo.png">
            <a:extLst>
              <a:ext uri="{FF2B5EF4-FFF2-40B4-BE49-F238E27FC236}">
                <a16:creationId xmlns="" xmlns:a16="http://schemas.microsoft.com/office/drawing/2014/main" id="{DDCEDA37-36EE-48F7-852B-556C3F5C5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6893" y="891977"/>
            <a:ext cx="88582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21" descr="Description: http://www.udmmandalay.gov.mm/images/udmm_logo.png">
            <a:extLst>
              <a:ext uri="{FF2B5EF4-FFF2-40B4-BE49-F238E27FC236}">
                <a16:creationId xmlns="" xmlns:a16="http://schemas.microsoft.com/office/drawing/2014/main" id="{9E7BB135-2133-4460-836F-A584178CF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633" y="891977"/>
            <a:ext cx="771525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20">
            <a:extLst>
              <a:ext uri="{FF2B5EF4-FFF2-40B4-BE49-F238E27FC236}">
                <a16:creationId xmlns="" xmlns:a16="http://schemas.microsoft.com/office/drawing/2014/main" id="{822B352F-3CBE-4BE4-B66C-CE49357E1E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901" y="907058"/>
            <a:ext cx="69532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19">
            <a:extLst>
              <a:ext uri="{FF2B5EF4-FFF2-40B4-BE49-F238E27FC236}">
                <a16:creationId xmlns="" xmlns:a16="http://schemas.microsoft.com/office/drawing/2014/main" id="{7B3DB422-DDA4-4ADA-8974-CE50E0EF40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341" y="927163"/>
            <a:ext cx="714375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18">
            <a:extLst>
              <a:ext uri="{FF2B5EF4-FFF2-40B4-BE49-F238E27FC236}">
                <a16:creationId xmlns="" xmlns:a16="http://schemas.microsoft.com/office/drawing/2014/main" id="{8D445D20-D654-4E12-BA30-50555274C3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533" y="927163"/>
            <a:ext cx="6667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7" descr="Description: UTM, MDY.">
            <a:extLst>
              <a:ext uri="{FF2B5EF4-FFF2-40B4-BE49-F238E27FC236}">
                <a16:creationId xmlns="" xmlns:a16="http://schemas.microsoft.com/office/drawing/2014/main" id="{C4E7F1F7-8DFC-4379-ABBE-596F63717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999" y="858237"/>
            <a:ext cx="809625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9">
            <a:extLst>
              <a:ext uri="{FF2B5EF4-FFF2-40B4-BE49-F238E27FC236}">
                <a16:creationId xmlns="" xmlns:a16="http://schemas.microsoft.com/office/drawing/2014/main" id="{241C0DA0-6C0E-4054-BB3C-A5F3ADAD0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908" y="167937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86ED6225-790A-43D6-9A2D-58DA886FC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858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  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="" xmlns:a16="http://schemas.microsoft.com/office/drawing/2014/main" id="{84A82CF9-4B2F-492C-8BE1-489DC5D15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19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12">
            <a:extLst>
              <a:ext uri="{FF2B5EF4-FFF2-40B4-BE49-F238E27FC236}">
                <a16:creationId xmlns="" xmlns:a16="http://schemas.microsoft.com/office/drawing/2014/main" id="{CBBF9905-9747-4FB2-B946-DD47B49E7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4199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0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3. Administrative 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and Logistic support 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Need of adequate </a:t>
            </a:r>
            <a:r>
              <a:rPr lang="en-US" sz="2800" b="1" dirty="0"/>
              <a:t>physical facilities for IPE </a:t>
            </a:r>
            <a:endParaRPr lang="en-US" sz="2800" b="1" dirty="0" smtClean="0"/>
          </a:p>
          <a:p>
            <a:pPr marL="571500" indent="-114300"/>
            <a:r>
              <a:rPr lang="en-US" sz="2800" dirty="0" smtClean="0"/>
              <a:t>s</a:t>
            </a:r>
            <a:r>
              <a:rPr lang="en-US" sz="2800" i="1" dirty="0" smtClean="0"/>
              <a:t>imply </a:t>
            </a:r>
            <a:r>
              <a:rPr lang="en-US" sz="2800" i="1" dirty="0"/>
              <a:t>putting students from multiple professions together in an </a:t>
            </a:r>
            <a:r>
              <a:rPr lang="en-US" sz="2800" b="1" i="1" dirty="0"/>
              <a:t>auditorium-style lecture hall does not necessarily promote teamwork and shared decision-making</a:t>
            </a:r>
            <a:r>
              <a:rPr lang="en-US" sz="2800" i="1" dirty="0"/>
              <a:t>. </a:t>
            </a:r>
            <a:endParaRPr lang="en-US" sz="2800" i="1" dirty="0" smtClean="0"/>
          </a:p>
          <a:p>
            <a:pPr marL="571500" indent="-114300"/>
            <a:r>
              <a:rPr lang="en-US" sz="2800" i="1" dirty="0"/>
              <a:t> </a:t>
            </a:r>
            <a:r>
              <a:rPr lang="en-US" sz="2800" dirty="0" smtClean="0"/>
              <a:t>Arrangement of</a:t>
            </a:r>
            <a:r>
              <a:rPr lang="en-US" sz="2800" i="1" dirty="0" smtClean="0"/>
              <a:t> </a:t>
            </a:r>
            <a:r>
              <a:rPr lang="en-US" sz="2800" dirty="0"/>
              <a:t>f</a:t>
            </a:r>
            <a:r>
              <a:rPr lang="en-US" sz="2800" dirty="0" smtClean="0"/>
              <a:t>acilities for </a:t>
            </a:r>
            <a:r>
              <a:rPr lang="en-US" sz="2800" dirty="0"/>
              <a:t>small-group </a:t>
            </a:r>
            <a:r>
              <a:rPr lang="en-US" sz="2800" dirty="0" smtClean="0"/>
              <a:t>discussions </a:t>
            </a:r>
            <a:r>
              <a:rPr lang="en-US" sz="2800" dirty="0"/>
              <a:t>for many pre-clinical interventions. </a:t>
            </a:r>
            <a:endParaRPr lang="en-US" sz="2800" dirty="0" smtClean="0"/>
          </a:p>
          <a:p>
            <a:pPr marL="571500" indent="-114300"/>
            <a:r>
              <a:rPr lang="en-US" sz="2800" dirty="0" smtClean="0"/>
              <a:t>Not </a:t>
            </a:r>
            <a:r>
              <a:rPr lang="en-US" sz="2800" dirty="0"/>
              <a:t>all institutions have such </a:t>
            </a:r>
            <a:r>
              <a:rPr lang="en-US" sz="2800" dirty="0" smtClean="0"/>
              <a:t>facilities </a:t>
            </a:r>
          </a:p>
          <a:p>
            <a:pPr>
              <a:tabLst>
                <a:tab pos="457200" algn="l"/>
              </a:tabLst>
            </a:pPr>
            <a:r>
              <a:rPr lang="en-US" sz="2800" dirty="0" smtClean="0"/>
              <a:t>Need of </a:t>
            </a:r>
            <a:r>
              <a:rPr lang="en-US" sz="2800" b="1" dirty="0" smtClean="0"/>
              <a:t>planning</a:t>
            </a:r>
            <a:r>
              <a:rPr lang="en-US" sz="2800" dirty="0" smtClean="0"/>
              <a:t> </a:t>
            </a:r>
            <a:r>
              <a:rPr lang="en-US" sz="2800" dirty="0"/>
              <a:t>with the administration to provide </a:t>
            </a:r>
            <a:r>
              <a:rPr lang="en-US" sz="2800" b="1" dirty="0"/>
              <a:t>physical facilities for learning spaces for the particular IPE curriculum design 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1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3. Administrative </a:t>
            </a:r>
            <a:r>
              <a:rPr lang="en-US" b="1" dirty="0" smtClean="0">
                <a:solidFill>
                  <a:srgbClr val="FF0000"/>
                </a:solidFill>
              </a:rPr>
              <a:t>support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It is vital </a:t>
            </a:r>
            <a:r>
              <a:rPr lang="en-US" sz="3200" b="1" dirty="0"/>
              <a:t>for administrators and faculty members who are starting new IPE programs to learn from those who have successfully implemented IPE programs.  </a:t>
            </a:r>
            <a:endParaRPr lang="en-US" sz="3200" b="1" dirty="0" smtClean="0"/>
          </a:p>
          <a:p>
            <a:r>
              <a:rPr lang="en-US" sz="3200" b="1" dirty="0" smtClean="0"/>
              <a:t>Approved Manual for faculty members and students ( review and update yearly) </a:t>
            </a:r>
            <a:r>
              <a:rPr lang="en-US" sz="3200" dirty="0" smtClean="0"/>
              <a:t>to provide </a:t>
            </a:r>
            <a:r>
              <a:rPr lang="en-US" sz="3200" dirty="0"/>
              <a:t>tools, guidance, and lessons, particularly for health professional </a:t>
            </a:r>
            <a:r>
              <a:rPr lang="en-US" sz="3200" dirty="0" smtClean="0"/>
              <a:t>educators</a:t>
            </a:r>
          </a:p>
          <a:p>
            <a:r>
              <a:rPr lang="en-US" sz="3200" dirty="0" smtClean="0"/>
              <a:t>Planning for budget allocation in each year budget estimation based on IPE program   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5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4. Private- public partnership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Need of Planning for communication with private sectors, such as private hospitals, Non-government organizations (NGO), community pharmacies, etc. to provide more team-based approach health care system </a:t>
            </a:r>
          </a:p>
          <a:p>
            <a:pPr marL="0" indent="0">
              <a:buNone/>
            </a:pPr>
            <a:endParaRPr lang="en-US" sz="3600" dirty="0" smtClean="0"/>
          </a:p>
          <a:p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15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5. Technical challenges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Need of training to those involved in IT /machines (preclinical  and clinical sites) using simulation method/ creative methodology in delivering IPE and IPCP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3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Different challenges  at the different universities while delivering IPE ----------Always, unavoidable</a:t>
            </a:r>
          </a:p>
          <a:p>
            <a:pPr>
              <a:buFontTx/>
              <a:buChar char="-"/>
            </a:pPr>
            <a:r>
              <a:rPr lang="en-US" sz="2400" dirty="0" smtClean="0"/>
              <a:t>Logistics Faculty development, Facility, Administration, Private- </a:t>
            </a:r>
            <a:r>
              <a:rPr lang="en-US" sz="2400" dirty="0"/>
              <a:t>P</a:t>
            </a:r>
            <a:r>
              <a:rPr lang="en-US" sz="2400" dirty="0" smtClean="0"/>
              <a:t>ublic </a:t>
            </a:r>
            <a:r>
              <a:rPr lang="en-US" sz="2400" dirty="0"/>
              <a:t>P</a:t>
            </a:r>
            <a:r>
              <a:rPr lang="en-US" sz="2400" dirty="0" smtClean="0"/>
              <a:t>artnership, Technical</a:t>
            </a:r>
          </a:p>
          <a:p>
            <a:pPr>
              <a:buFontTx/>
              <a:buChar char="-"/>
            </a:pPr>
            <a:r>
              <a:rPr lang="en-US" sz="2400" dirty="0" smtClean="0"/>
              <a:t>Plan for the best and most appropriate solution for each challenge logistically &amp; creatively </a:t>
            </a:r>
          </a:p>
          <a:p>
            <a:pPr>
              <a:buFontTx/>
              <a:buChar char="-"/>
            </a:pPr>
            <a:r>
              <a:rPr lang="en-US" sz="2400" dirty="0" smtClean="0"/>
              <a:t>Establish the IPE &amp; IPCP Committee at the university level, Zone level (Mandalay), central level involving different professions and supportive administrators (Team-based Approach)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10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IPE </a:t>
            </a:r>
            <a:r>
              <a:rPr lang="en-US" sz="3200" dirty="0"/>
              <a:t>and IPCP for Health Myanmar, Aug 31, </a:t>
            </a:r>
            <a:r>
              <a:rPr lang="en-US" sz="3200" dirty="0" smtClean="0"/>
              <a:t>2020</a:t>
            </a:r>
            <a:endParaRPr lang="en-US" sz="3200" dirty="0"/>
          </a:p>
          <a:p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92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1710" y="2967335"/>
            <a:ext cx="1024588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 FOR ATTENTION</a:t>
            </a:r>
            <a:endParaRPr lang="en-US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948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Challenges in Delivering 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600" b="1" dirty="0"/>
              <a:t>Logistical </a:t>
            </a:r>
            <a:r>
              <a:rPr lang="en-US" sz="3600" b="1" dirty="0" smtClean="0"/>
              <a:t>challenges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Faculty development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Priming the Faculty, Students and Administration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Administrative and Logistic </a:t>
            </a:r>
            <a:r>
              <a:rPr lang="en-US" sz="3600" b="1" dirty="0" smtClean="0"/>
              <a:t>support</a:t>
            </a:r>
          </a:p>
          <a:p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991100" cy="365125"/>
          </a:xfrm>
        </p:spPr>
        <p:txBody>
          <a:bodyPr/>
          <a:lstStyle/>
          <a:p>
            <a:r>
              <a:rPr lang="en-US" dirty="0" smtClean="0"/>
              <a:t>TOT Workshop on IPE in Medical university &amp; allied universities, Mandalay </a:t>
            </a:r>
          </a:p>
          <a:p>
            <a:r>
              <a:rPr lang="en-US" dirty="0" smtClean="0"/>
              <a:t>Department of</a:t>
            </a:r>
            <a:r>
              <a:rPr lang="en-US" dirty="0" smtClean="0"/>
              <a:t> HRH, MOHS, Myanmar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2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1. Logistical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6424"/>
            <a:ext cx="10160000" cy="4984376"/>
          </a:xfrm>
        </p:spPr>
        <p:txBody>
          <a:bodyPr>
            <a:noAutofit/>
          </a:bodyPr>
          <a:lstStyle/>
          <a:p>
            <a:pPr lvl="0" fontAlgn="base"/>
            <a:r>
              <a:rPr lang="en-US" sz="3200" dirty="0"/>
              <a:t>Time-table adjustments and agreement</a:t>
            </a:r>
          </a:p>
          <a:p>
            <a:pPr lvl="0" fontAlgn="base"/>
            <a:r>
              <a:rPr lang="en-US" sz="3200" dirty="0"/>
              <a:t>Available time, scheduling </a:t>
            </a:r>
          </a:p>
          <a:p>
            <a:pPr lvl="0" fontAlgn="base"/>
            <a:r>
              <a:rPr lang="en-US" sz="3200" dirty="0"/>
              <a:t>Faculty acceptance </a:t>
            </a:r>
            <a:endParaRPr lang="en-US" sz="3200" dirty="0" smtClean="0"/>
          </a:p>
          <a:p>
            <a:pPr lvl="0" fontAlgn="base"/>
            <a:r>
              <a:rPr lang="en-US" sz="3200" dirty="0" smtClean="0"/>
              <a:t>Collaborations </a:t>
            </a:r>
            <a:r>
              <a:rPr lang="en-US" sz="3200" dirty="0"/>
              <a:t>among students and faculty members from multiple professions </a:t>
            </a:r>
          </a:p>
          <a:p>
            <a:pPr lvl="1" fontAlgn="base"/>
            <a:r>
              <a:rPr lang="en-US" sz="3200" dirty="0"/>
              <a:t>Adjusting in class and/or practice experience of individual programs for students </a:t>
            </a:r>
            <a:r>
              <a:rPr lang="en-US" sz="3200" dirty="0" smtClean="0"/>
              <a:t>face-to-face, time, communication</a:t>
            </a:r>
            <a:endParaRPr lang="en-US" sz="3200" dirty="0"/>
          </a:p>
          <a:p>
            <a:pPr lvl="0" fontAlgn="base"/>
            <a:r>
              <a:rPr lang="en-US" sz="3200" dirty="0"/>
              <a:t>Getting all students from all disciplines on board</a:t>
            </a:r>
          </a:p>
          <a:p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0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1. Logistical challenges: Questions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sz="3000" dirty="0" smtClean="0"/>
              <a:t>What </a:t>
            </a:r>
            <a:r>
              <a:rPr lang="en-US" sz="3000" dirty="0"/>
              <a:t>are the ratios and mix of students across professions? </a:t>
            </a:r>
          </a:p>
          <a:p>
            <a:pPr lvl="0" fontAlgn="base"/>
            <a:r>
              <a:rPr lang="en-US" sz="3000" dirty="0"/>
              <a:t>How many faculty members and staff are </a:t>
            </a:r>
            <a:r>
              <a:rPr lang="en-US" sz="3000" dirty="0" smtClean="0"/>
              <a:t>available?</a:t>
            </a:r>
          </a:p>
          <a:p>
            <a:pPr lvl="0" fontAlgn="base"/>
            <a:r>
              <a:rPr lang="en-US" sz="3000" dirty="0" smtClean="0"/>
              <a:t>How </a:t>
            </a:r>
            <a:r>
              <a:rPr lang="en-US" sz="3000" dirty="0"/>
              <a:t>much </a:t>
            </a:r>
            <a:r>
              <a:rPr lang="en-US" sz="3000" dirty="0" smtClean="0"/>
              <a:t>times </a:t>
            </a:r>
            <a:r>
              <a:rPr lang="en-US" sz="3000" dirty="0"/>
              <a:t>can they devote for teaching IPE-related content? </a:t>
            </a:r>
          </a:p>
          <a:p>
            <a:pPr lvl="0" fontAlgn="base"/>
            <a:r>
              <a:rPr lang="en-US" sz="3000" dirty="0" smtClean="0"/>
              <a:t>What </a:t>
            </a:r>
            <a:r>
              <a:rPr lang="en-US" sz="3000" dirty="0"/>
              <a:t>facilities are available, including active-learning classrooms, simulation centers, and clinical training sites? </a:t>
            </a:r>
          </a:p>
          <a:p>
            <a:pPr lvl="0" fontAlgn="base"/>
            <a:r>
              <a:rPr lang="en-US" sz="3000" dirty="0"/>
              <a:t>Which practice sites are suitable for team-based care? </a:t>
            </a:r>
          </a:p>
          <a:p>
            <a:pPr lvl="0" fontAlgn="base"/>
            <a:r>
              <a:rPr lang="en-US" sz="3000" dirty="0"/>
              <a:t>What type of interactions will the students encounter at these sites? </a:t>
            </a:r>
          </a:p>
          <a:p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2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2.Faculty development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To appreciate </a:t>
            </a:r>
            <a:r>
              <a:rPr lang="en-US" sz="3200" dirty="0"/>
              <a:t>the value </a:t>
            </a:r>
            <a:r>
              <a:rPr lang="en-US" sz="3200" dirty="0" smtClean="0"/>
              <a:t>of each </a:t>
            </a:r>
            <a:r>
              <a:rPr lang="en-US" sz="3200" dirty="0"/>
              <a:t>profession contributes to patient </a:t>
            </a:r>
            <a:r>
              <a:rPr lang="en-US" sz="3200" dirty="0" smtClean="0"/>
              <a:t>care</a:t>
            </a:r>
          </a:p>
          <a:p>
            <a:r>
              <a:rPr lang="en-US" sz="3200" dirty="0" smtClean="0"/>
              <a:t>To  establish a </a:t>
            </a:r>
            <a:r>
              <a:rPr lang="en-US" sz="3200" dirty="0"/>
              <a:t>shared mission of the IPE grassroots </a:t>
            </a:r>
            <a:r>
              <a:rPr lang="en-US" sz="3200" dirty="0" smtClean="0"/>
              <a:t>initiative</a:t>
            </a:r>
          </a:p>
          <a:p>
            <a:r>
              <a:rPr lang="en-US" sz="3200" dirty="0" smtClean="0"/>
              <a:t>To identify </a:t>
            </a:r>
            <a:r>
              <a:rPr lang="en-US" sz="3200" dirty="0"/>
              <a:t>specific goals and educational outcomes for participating </a:t>
            </a:r>
            <a:r>
              <a:rPr lang="en-US" sz="3200" dirty="0" smtClean="0"/>
              <a:t>students</a:t>
            </a:r>
          </a:p>
          <a:p>
            <a:r>
              <a:rPr lang="en-US" sz="3200" dirty="0" smtClean="0"/>
              <a:t>To </a:t>
            </a:r>
            <a:r>
              <a:rPr lang="en-US" sz="3200" dirty="0"/>
              <a:t>determine each program’s capacity to accommodate pairings to overcome these challenges.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84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2.Faculty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Trained to understand </a:t>
            </a:r>
            <a:r>
              <a:rPr lang="en-US" sz="3600" dirty="0"/>
              <a:t>each other’s scope of practice and the differences in their respective </a:t>
            </a:r>
            <a:r>
              <a:rPr lang="en-US" sz="3600" dirty="0" smtClean="0"/>
              <a:t>programs</a:t>
            </a:r>
          </a:p>
          <a:p>
            <a:r>
              <a:rPr lang="en-US" sz="3600" dirty="0" smtClean="0"/>
              <a:t>To achieve a clear </a:t>
            </a:r>
            <a:r>
              <a:rPr lang="en-US" sz="3600" dirty="0"/>
              <a:t>communication across professions, even at the faculty </a:t>
            </a:r>
            <a:r>
              <a:rPr lang="en-US" sz="3600" dirty="0" smtClean="0"/>
              <a:t>level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1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2.Faculty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Faculty members must be skilled in facilitating, debriefing, diffusing conflicts, and discussing power gradients </a:t>
            </a:r>
            <a:endParaRPr lang="en-US" sz="3200" dirty="0" smtClean="0"/>
          </a:p>
          <a:p>
            <a:r>
              <a:rPr lang="en-US" sz="3200" dirty="0" smtClean="0"/>
              <a:t>Faculty </a:t>
            </a:r>
            <a:r>
              <a:rPr lang="en-US" sz="3200" dirty="0"/>
              <a:t>development is necessary to prepare successful teaching teams and to give them confidence in using innovative teaching techniques with students whose perspectives differ from theirs. </a:t>
            </a:r>
            <a:endParaRPr lang="en-US" sz="3200" dirty="0" smtClean="0"/>
          </a:p>
          <a:p>
            <a:r>
              <a:rPr lang="en-US" sz="3200" dirty="0" smtClean="0"/>
              <a:t>Need of planning for Faculty development programming </a:t>
            </a:r>
          </a:p>
          <a:p>
            <a:r>
              <a:rPr lang="en-US" sz="3200" dirty="0" smtClean="0"/>
              <a:t>Identify the needed </a:t>
            </a:r>
            <a:r>
              <a:rPr lang="en-US" sz="3200" dirty="0"/>
              <a:t>resources</a:t>
            </a:r>
          </a:p>
          <a:p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0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2.Faculty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Need of establishment of an </a:t>
            </a:r>
            <a:r>
              <a:rPr lang="en-US" sz="3200" b="1" dirty="0" smtClean="0"/>
              <a:t>effective IPE </a:t>
            </a:r>
            <a:r>
              <a:rPr lang="en-US" sz="3200" b="1" dirty="0"/>
              <a:t>implementation committee </a:t>
            </a:r>
            <a:r>
              <a:rPr lang="en-US" sz="3200" b="1" dirty="0" smtClean="0"/>
              <a:t> </a:t>
            </a:r>
            <a:r>
              <a:rPr lang="en-US" sz="3200" dirty="0" smtClean="0"/>
              <a:t>(include </a:t>
            </a:r>
            <a:r>
              <a:rPr lang="en-US" sz="3200" dirty="0"/>
              <a:t>one faculty and one staff member from each program participating in the IPE </a:t>
            </a:r>
            <a:r>
              <a:rPr lang="en-US" sz="3200" dirty="0" smtClean="0"/>
              <a:t>program) to</a:t>
            </a:r>
          </a:p>
          <a:p>
            <a:pPr indent="228600"/>
            <a:r>
              <a:rPr lang="en-US" sz="3200" dirty="0" smtClean="0"/>
              <a:t>work </a:t>
            </a:r>
            <a:r>
              <a:rPr lang="en-US" sz="3200" dirty="0"/>
              <a:t>toward removing logistical </a:t>
            </a:r>
            <a:r>
              <a:rPr lang="en-US" sz="3200" dirty="0" smtClean="0"/>
              <a:t>barriers</a:t>
            </a:r>
          </a:p>
          <a:p>
            <a:pPr indent="228600"/>
            <a:r>
              <a:rPr lang="en-US" sz="3200" dirty="0" smtClean="0"/>
              <a:t>assess </a:t>
            </a:r>
            <a:r>
              <a:rPr lang="en-US" sz="3200" dirty="0"/>
              <a:t>teaching </a:t>
            </a:r>
            <a:r>
              <a:rPr lang="en-US" sz="3200" dirty="0" smtClean="0"/>
              <a:t>needs</a:t>
            </a:r>
          </a:p>
          <a:p>
            <a:pPr indent="228600"/>
            <a:r>
              <a:rPr lang="en-US" sz="3200" dirty="0" smtClean="0"/>
              <a:t>coordinate </a:t>
            </a:r>
            <a:r>
              <a:rPr lang="en-US" sz="3200" dirty="0"/>
              <a:t>with community </a:t>
            </a:r>
            <a:r>
              <a:rPr lang="en-US" sz="3200" dirty="0" smtClean="0"/>
              <a:t>leaders</a:t>
            </a:r>
          </a:p>
          <a:p>
            <a:pPr indent="228600"/>
            <a:r>
              <a:rPr lang="en-US" sz="3200" dirty="0" smtClean="0"/>
              <a:t>secure the funding </a:t>
            </a:r>
            <a:r>
              <a:rPr lang="en-US" sz="3200" dirty="0"/>
              <a:t>for new facilities to support IPE.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4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2.Faculty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Effective collaborations among all faculty members responsible for </a:t>
            </a:r>
            <a:r>
              <a:rPr lang="en-US" sz="3200" b="1" dirty="0"/>
              <a:t>recruiting and finding new practice sites </a:t>
            </a:r>
            <a:r>
              <a:rPr lang="en-US" sz="3200" dirty="0"/>
              <a:t>is crucial. </a:t>
            </a:r>
            <a:endParaRPr lang="en-US" sz="3200" dirty="0" smtClean="0"/>
          </a:p>
          <a:p>
            <a:r>
              <a:rPr lang="en-US" sz="3200" dirty="0" smtClean="0"/>
              <a:t>To increase </a:t>
            </a:r>
            <a:r>
              <a:rPr lang="en-US" sz="3200" dirty="0"/>
              <a:t>the efficiency of new sites </a:t>
            </a:r>
            <a:endParaRPr lang="en-US" sz="3200" dirty="0" smtClean="0"/>
          </a:p>
          <a:p>
            <a:r>
              <a:rPr lang="en-US" sz="3200" dirty="0" smtClean="0"/>
              <a:t>To </a:t>
            </a:r>
            <a:r>
              <a:rPr lang="en-US" sz="3200" dirty="0"/>
              <a:t>develop “centers of excellence,” where students from various programs are placed at the same health systems for inter-professional trainings.</a:t>
            </a:r>
          </a:p>
          <a:p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2-4,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TOT Workshop on IPE in Medical university &amp; allied universities, Mandalay  Department of HRH, MOHS, Myanmar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F53D-AF9A-4D4E-BE33-C4FD2AAC71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4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283</TotalTime>
  <Words>1085</Words>
  <Application>Microsoft Office PowerPoint</Application>
  <PresentationFormat>Custom</PresentationFormat>
  <Paragraphs>121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Adjacency</vt:lpstr>
      <vt:lpstr>Challenges in Delivering IPE in New Norms</vt:lpstr>
      <vt:lpstr>Challenges in Delivering IPE</vt:lpstr>
      <vt:lpstr>1. Logistical challenges</vt:lpstr>
      <vt:lpstr>1. Logistical challenges: Questions</vt:lpstr>
      <vt:lpstr>2.Faculty development</vt:lpstr>
      <vt:lpstr>2.Faculty development</vt:lpstr>
      <vt:lpstr>2.Faculty development</vt:lpstr>
      <vt:lpstr>2.Faculty development</vt:lpstr>
      <vt:lpstr>2.Faculty development</vt:lpstr>
      <vt:lpstr>3. Administrative and Logistic support </vt:lpstr>
      <vt:lpstr>3. Administrative support </vt:lpstr>
      <vt:lpstr>4. Private- public partnership</vt:lpstr>
      <vt:lpstr>5. Technical challenges </vt:lpstr>
      <vt:lpstr>TAKE HOME MESSAGE</vt:lpstr>
      <vt:lpstr>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and Shared Values</dc:title>
  <dc:creator>Ohnmar Kyaw</dc:creator>
  <cp:lastModifiedBy>Lenovo</cp:lastModifiedBy>
  <cp:revision>25</cp:revision>
  <dcterms:created xsi:type="dcterms:W3CDTF">2020-09-01T14:01:15Z</dcterms:created>
  <dcterms:modified xsi:type="dcterms:W3CDTF">2020-09-03T21:00:55Z</dcterms:modified>
</cp:coreProperties>
</file>